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1"/>
  </p:notesMasterIdLst>
  <p:sldIdLst>
    <p:sldId id="257" r:id="rId2"/>
    <p:sldId id="256" r:id="rId3"/>
    <p:sldId id="307" r:id="rId4"/>
    <p:sldId id="258" r:id="rId5"/>
    <p:sldId id="287" r:id="rId6"/>
    <p:sldId id="259" r:id="rId7"/>
    <p:sldId id="306" r:id="rId8"/>
    <p:sldId id="260" r:id="rId9"/>
    <p:sldId id="261" r:id="rId10"/>
    <p:sldId id="262" r:id="rId11"/>
    <p:sldId id="264" r:id="rId12"/>
    <p:sldId id="265" r:id="rId13"/>
    <p:sldId id="266" r:id="rId14"/>
    <p:sldId id="267" r:id="rId15"/>
    <p:sldId id="268" r:id="rId16"/>
    <p:sldId id="269" r:id="rId17"/>
    <p:sldId id="270" r:id="rId18"/>
    <p:sldId id="305" r:id="rId19"/>
    <p:sldId id="271" r:id="rId20"/>
    <p:sldId id="272" r:id="rId21"/>
    <p:sldId id="273" r:id="rId22"/>
    <p:sldId id="275" r:id="rId23"/>
    <p:sldId id="276" r:id="rId24"/>
    <p:sldId id="277" r:id="rId25"/>
    <p:sldId id="278" r:id="rId26"/>
    <p:sldId id="279" r:id="rId27"/>
    <p:sldId id="280" r:id="rId28"/>
    <p:sldId id="281" r:id="rId29"/>
    <p:sldId id="282" r:id="rId30"/>
    <p:sldId id="283" r:id="rId31"/>
    <p:sldId id="284" r:id="rId32"/>
    <p:sldId id="285" r:id="rId33"/>
    <p:sldId id="293" r:id="rId34"/>
    <p:sldId id="286" r:id="rId35"/>
    <p:sldId id="292" r:id="rId36"/>
    <p:sldId id="294" r:id="rId37"/>
    <p:sldId id="296" r:id="rId38"/>
    <p:sldId id="295" r:id="rId39"/>
    <p:sldId id="29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20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9466F0-43D5-4D65-8351-9EBE94AC371F}" type="datetimeFigureOut">
              <a:rPr lang="en-US" smtClean="0"/>
              <a:pPr/>
              <a:t>10/16/2014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7346F8-3EA5-42EF-87F2-8AF9BE467AD8}" type="slidenum">
              <a:rPr lang="en-US" smtClean="0"/>
              <a:pPr/>
              <a:t>‹#›</a:t>
            </a:fld>
            <a:endParaRPr lang="en-US"/>
          </a:p>
        </p:txBody>
      </p:sp>
    </p:spTree>
    <p:extLst>
      <p:ext uri="{BB962C8B-B14F-4D97-AF65-F5344CB8AC3E}">
        <p14:creationId xmlns:p14="http://schemas.microsoft.com/office/powerpoint/2010/main" val="3187539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Does</a:t>
            </a:r>
            <a:r>
              <a:rPr lang="en-US" baseline="0" dirty="0" smtClean="0"/>
              <a:t> this building qualify for intensive agricultural equipment storage?</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Mille </a:t>
            </a:r>
            <a:r>
              <a:rPr lang="en-US" baseline="0" dirty="0" err="1" smtClean="0"/>
              <a:t>Lacs</a:t>
            </a:r>
            <a:r>
              <a:rPr lang="en-US" baseline="0" dirty="0" smtClean="0"/>
              <a:t> County photo.  This would be a large scale processing facility that houses 75 to 100 thousand laying hens.</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Stearns County photo.</a:t>
            </a:r>
            <a:r>
              <a:rPr lang="en-US" baseline="0" dirty="0" smtClean="0"/>
              <a:t>  Mink farms feature several long narrow and short buildings.  Minnesota is one of the top mink producing states in the US.</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a:t>
            </a:r>
            <a:r>
              <a:rPr lang="en-US" baseline="0" dirty="0" smtClean="0"/>
              <a:t> photos.  Different varieties of trees are planted neatly in rows.  More variation in these stands than other tree farms.</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Aitkin County apple orchard.  Sells</a:t>
            </a:r>
            <a:r>
              <a:rPr lang="en-US" baseline="0" dirty="0" smtClean="0"/>
              <a:t> apples on the farm.</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Carver</a:t>
            </a:r>
            <a:r>
              <a:rPr lang="en-US" baseline="0" dirty="0" smtClean="0"/>
              <a:t> County roadside stand.  Aerial photo in Aitkin County of a large market farm.  Note the translucent plastic laid in rows on the fields where vegetables grow.</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photo on left of tractor,</a:t>
            </a:r>
            <a:r>
              <a:rPr lang="en-US" baseline="0" dirty="0" smtClean="0"/>
              <a:t> chopper and forage box.  Fillmore County photo on right.  Newer equipment may be self propelled.  Modern bunker silo on right.</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a:t>
            </a:r>
            <a:r>
              <a:rPr lang="en-US" baseline="0" dirty="0" smtClean="0"/>
              <a:t> photos.  Ripe field of wheat on left.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160 acre parcel that produces</a:t>
            </a:r>
            <a:r>
              <a:rPr lang="en-US" baseline="0" dirty="0" smtClean="0"/>
              <a:t> wild rice in Aitkin County.  Aitkin’s largest farmer by land area is a rice farmer.  Fields are </a:t>
            </a:r>
            <a:r>
              <a:rPr lang="en-US" baseline="0" dirty="0" err="1" smtClean="0"/>
              <a:t>diked</a:t>
            </a:r>
            <a:r>
              <a:rPr lang="en-US" baseline="0" dirty="0" smtClean="0"/>
              <a:t> and flooded at certain times of the year to produce the rice.</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U of M website.  Sunflower field with dozens of beehives set up nearby.  Hives of this volume could possibly</a:t>
            </a:r>
            <a:r>
              <a:rPr lang="en-US" baseline="0" dirty="0" smtClean="0"/>
              <a:t> qualify for </a:t>
            </a:r>
            <a:r>
              <a:rPr lang="en-US" baseline="0" dirty="0" err="1" smtClean="0"/>
              <a:t>ag</a:t>
            </a:r>
            <a:r>
              <a:rPr lang="en-US" baseline="0" dirty="0" smtClean="0"/>
              <a:t> classification.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Indoor fish farm in Renville County.</a:t>
            </a:r>
            <a:r>
              <a:rPr lang="en-US" baseline="0" dirty="0" smtClean="0"/>
              <a:t>  Outdoor fish pond located in Osakis, MN.</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photo of a horse</a:t>
            </a:r>
            <a:r>
              <a:rPr lang="en-US" baseline="0" dirty="0" smtClean="0"/>
              <a:t> boarding property in Carlton County and interior photo of horse boarding from internet.</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and exterior views from the Oakwood Game</a:t>
            </a:r>
            <a:r>
              <a:rPr lang="en-US" baseline="0" dirty="0" smtClean="0"/>
              <a:t> Farm in Sherburne County.  Note the type of fencing and overhead poultry netting that is required to keep birds in.</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internet.  Not sure if any are currently operating</a:t>
            </a:r>
            <a:r>
              <a:rPr lang="en-US" baseline="0" dirty="0" smtClean="0"/>
              <a:t> in Minnesota?</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Ground view</a:t>
            </a:r>
            <a:r>
              <a:rPr lang="en-US" baseline="0" dirty="0" smtClean="0"/>
              <a:t> from internet and aerial photo from Pine County.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Ground view from</a:t>
            </a:r>
            <a:r>
              <a:rPr lang="en-US" baseline="0" dirty="0" smtClean="0"/>
              <a:t> internet and aerial photo from Aitkin County.  The hybrid poplar looks like a carpet on the aerial.</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Aitkin County photos of sap lines running</a:t>
            </a:r>
            <a:r>
              <a:rPr lang="en-US" baseline="0" dirty="0" smtClean="0"/>
              <a:t> from the sugar maples to a collection shed.  Large scale evaporator actually boils the sap into syrup.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photos of elk feeding from</a:t>
            </a:r>
            <a:r>
              <a:rPr lang="en-US" baseline="0" dirty="0" smtClean="0"/>
              <a:t> a trough and elk fencing.  Elk need extremely tall and strong fencing in comparison to regular cattle fencing.</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a:t>
            </a:r>
            <a:r>
              <a:rPr lang="en-US" baseline="0" dirty="0" smtClean="0"/>
              <a:t> photo.  Any ostrich farms still in MN?</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photo.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should</a:t>
            </a:r>
            <a:r>
              <a:rPr lang="en-US" baseline="0" dirty="0" smtClean="0"/>
              <a:t> be a handout.  The newest version is shown.  Some counties mail these to every </a:t>
            </a:r>
            <a:r>
              <a:rPr lang="en-US" baseline="0" dirty="0" err="1" smtClean="0"/>
              <a:t>ag</a:t>
            </a:r>
            <a:r>
              <a:rPr lang="en-US" baseline="0" dirty="0" smtClean="0"/>
              <a:t> property owner.</a:t>
            </a:r>
          </a:p>
          <a:p>
            <a:endParaRPr lang="en-US" baseline="0" dirty="0" smtClean="0"/>
          </a:p>
        </p:txBody>
      </p:sp>
      <p:sp>
        <p:nvSpPr>
          <p:cNvPr id="4" name="Slide Number Placeholder 3"/>
          <p:cNvSpPr>
            <a:spLocks noGrp="1"/>
          </p:cNvSpPr>
          <p:nvPr>
            <p:ph type="sldNum" sz="quarter" idx="10"/>
          </p:nvPr>
        </p:nvSpPr>
        <p:spPr/>
        <p:txBody>
          <a:bodyPr/>
          <a:lstStyle/>
          <a:p>
            <a:fld id="{A67346F8-3EA5-42EF-87F2-8AF9BE467AD8}"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Aitkin County photo.</a:t>
            </a:r>
            <a:r>
              <a:rPr lang="en-US" baseline="0" dirty="0" smtClean="0"/>
              <a:t>  This is a peat mine owned by Peat Inc.  Their peat is processed and used for golf courses, stadium turf, and horticultural uses.  We classify all the dark colored or tilled areas as commercial.</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mass mailing letter</a:t>
            </a:r>
            <a:r>
              <a:rPr lang="en-US" baseline="0" dirty="0" smtClean="0"/>
              <a:t> used in Aitkin County recently.  We don’t mail to every </a:t>
            </a:r>
            <a:r>
              <a:rPr lang="en-US" baseline="0" dirty="0" err="1" smtClean="0"/>
              <a:t>ag</a:t>
            </a:r>
            <a:r>
              <a:rPr lang="en-US" baseline="0" dirty="0" smtClean="0"/>
              <a:t> property, just the ones that are questionable.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this time, do</a:t>
            </a:r>
            <a:r>
              <a:rPr lang="en-US" baseline="0" dirty="0" smtClean="0"/>
              <a:t> a quick demo of our GIS system.  Zoom to an </a:t>
            </a:r>
            <a:r>
              <a:rPr lang="en-US" baseline="0" dirty="0" err="1" smtClean="0"/>
              <a:t>ag</a:t>
            </a:r>
            <a:r>
              <a:rPr lang="en-US" baseline="0" dirty="0" smtClean="0"/>
              <a:t> parcel that contains tillable, pasture, and swampland.</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Copy of a schedule F from the</a:t>
            </a:r>
            <a:r>
              <a:rPr lang="en-US" baseline="0" dirty="0" smtClean="0"/>
              <a:t> IRS website.  Real farmers will know what this is.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parcel</a:t>
            </a:r>
            <a:r>
              <a:rPr lang="en-US" baseline="0" dirty="0" smtClean="0"/>
              <a:t> is all hay land in Aitkin County.</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found in the MN Prop</a:t>
            </a:r>
            <a:r>
              <a:rPr lang="en-US" baseline="0" dirty="0" smtClean="0"/>
              <a:t> Tax Admin Manual</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Holstein cattle</a:t>
            </a:r>
            <a:r>
              <a:rPr lang="en-US" baseline="0" dirty="0" smtClean="0"/>
              <a:t> which are actually dairy cattle shown here.  These properties and most shown on the slides can vary widely in condition, cost, size and design.</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Aitkin County photo.  Woods</a:t>
            </a:r>
            <a:r>
              <a:rPr lang="en-US" baseline="0" dirty="0" smtClean="0"/>
              <a:t> on the left are non-pastured.  The right area is pastured.  Pastured woods is not always plainly obvious by the aerial photo.</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photos</a:t>
            </a:r>
            <a:r>
              <a:rPr lang="en-US" baseline="0" dirty="0" smtClean="0"/>
              <a:t> of</a:t>
            </a:r>
            <a:r>
              <a:rPr lang="en-US" dirty="0" smtClean="0"/>
              <a:t> sheep barns.  </a:t>
            </a:r>
            <a:r>
              <a:rPr lang="en-US" baseline="0" dirty="0" smtClean="0"/>
              <a:t>Sheep and goats require more sturdy and shorter fencing than cattle.</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photo on left, Stearns County photo on right.  Goats feeding</a:t>
            </a:r>
            <a:r>
              <a:rPr lang="en-US" baseline="0" dirty="0" smtClean="0"/>
              <a:t> on hay on the left.  Dairy goat barn on the right.  </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modern dairy</a:t>
            </a:r>
            <a:r>
              <a:rPr lang="en-US" baseline="0" dirty="0" smtClean="0"/>
              <a:t> parlor.  Fillmore County photo.</a:t>
            </a:r>
            <a:endParaRPr lang="en-US" dirty="0"/>
          </a:p>
        </p:txBody>
      </p:sp>
      <p:sp>
        <p:nvSpPr>
          <p:cNvPr id="4" name="Slide Number Placeholder 3"/>
          <p:cNvSpPr>
            <a:spLocks noGrp="1"/>
          </p:cNvSpPr>
          <p:nvPr>
            <p:ph type="sldNum" sz="quarter" idx="10"/>
          </p:nvPr>
        </p:nvSpPr>
        <p:spPr/>
        <p:txBody>
          <a:bodyPr/>
          <a:lstStyle/>
          <a:p>
            <a:fld id="{A67346F8-3EA5-42EF-87F2-8AF9BE467AD8}"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16" name="Slide Number Placeholder 15"/>
          <p:cNvSpPr>
            <a:spLocks noGrp="1"/>
          </p:cNvSpPr>
          <p:nvPr>
            <p:ph type="sldNum" sz="quarter" idx="11"/>
          </p:nvPr>
        </p:nvSpPr>
        <p:spPr/>
        <p:txBody>
          <a:bodyPr/>
          <a:lstStyle/>
          <a:p>
            <a:fld id="{5A628FAA-0D23-4BAB-8064-0AD8A6F3DE2A}"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28FAA-0D23-4BAB-8064-0AD8A6F3DE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28FAA-0D23-4BAB-8064-0AD8A6F3DE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0C02162F-BEA4-43C4-A3F9-1DACC1C8901E}" type="datetimeFigureOut">
              <a:rPr lang="en-US" smtClean="0"/>
              <a:pPr/>
              <a:t>10/16/2014</a:t>
            </a:fld>
            <a:endParaRPr lang="en-US"/>
          </a:p>
        </p:txBody>
      </p:sp>
      <p:sp>
        <p:nvSpPr>
          <p:cNvPr id="15" name="Slide Number Placeholder 14"/>
          <p:cNvSpPr>
            <a:spLocks noGrp="1"/>
          </p:cNvSpPr>
          <p:nvPr>
            <p:ph type="sldNum" sz="quarter" idx="15"/>
          </p:nvPr>
        </p:nvSpPr>
        <p:spPr/>
        <p:txBody>
          <a:bodyPr/>
          <a:lstStyle>
            <a:lvl1pPr algn="ctr">
              <a:defRPr/>
            </a:lvl1pPr>
          </a:lstStyle>
          <a:p>
            <a:fld id="{5A628FAA-0D23-4BAB-8064-0AD8A6F3DE2A}"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28FAA-0D23-4BAB-8064-0AD8A6F3DE2A}"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628FAA-0D23-4BAB-8064-0AD8A6F3DE2A}"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5A628FAA-0D23-4BAB-8064-0AD8A6F3DE2A}"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628FAA-0D23-4BAB-8064-0AD8A6F3DE2A}"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628FAA-0D23-4BAB-8064-0AD8A6F3DE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0C02162F-BEA4-43C4-A3F9-1DACC1C8901E}" type="datetimeFigureOut">
              <a:rPr lang="en-US" smtClean="0"/>
              <a:pPr/>
              <a:t>10/16/2014</a:t>
            </a:fld>
            <a:endParaRPr lang="en-US"/>
          </a:p>
        </p:txBody>
      </p:sp>
      <p:sp>
        <p:nvSpPr>
          <p:cNvPr id="9" name="Slide Number Placeholder 8"/>
          <p:cNvSpPr>
            <a:spLocks noGrp="1"/>
          </p:cNvSpPr>
          <p:nvPr>
            <p:ph type="sldNum" sz="quarter" idx="15"/>
          </p:nvPr>
        </p:nvSpPr>
        <p:spPr/>
        <p:txBody>
          <a:bodyPr/>
          <a:lstStyle/>
          <a:p>
            <a:fld id="{5A628FAA-0D23-4BAB-8064-0AD8A6F3DE2A}"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0C02162F-BEA4-43C4-A3F9-1DACC1C8901E}" type="datetimeFigureOut">
              <a:rPr lang="en-US" smtClean="0"/>
              <a:pPr/>
              <a:t>10/16/2014</a:t>
            </a:fld>
            <a:endParaRPr lang="en-US"/>
          </a:p>
        </p:txBody>
      </p:sp>
      <p:sp>
        <p:nvSpPr>
          <p:cNvPr id="9" name="Slide Number Placeholder 8"/>
          <p:cNvSpPr>
            <a:spLocks noGrp="1"/>
          </p:cNvSpPr>
          <p:nvPr>
            <p:ph type="sldNum" sz="quarter" idx="11"/>
          </p:nvPr>
        </p:nvSpPr>
        <p:spPr/>
        <p:txBody>
          <a:bodyPr/>
          <a:lstStyle/>
          <a:p>
            <a:fld id="{5A628FAA-0D23-4BAB-8064-0AD8A6F3DE2A}"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C02162F-BEA4-43C4-A3F9-1DACC1C8901E}" type="datetimeFigureOut">
              <a:rPr lang="en-US" smtClean="0"/>
              <a:pPr/>
              <a:t>10/16/2014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A628FAA-0D23-4BAB-8064-0AD8A6F3DE2A}"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Arial" pitchFamily="34" charset="0"/>
                <a:cs typeface="Arial" pitchFamily="34" charset="0"/>
              </a:rPr>
              <a:t>What Is Agricultural Property?</a:t>
            </a:r>
            <a:endParaRPr lang="en-US" dirty="0">
              <a:latin typeface="Arial" pitchFamily="34" charset="0"/>
              <a:cs typeface="Arial" pitchFamily="34" charset="0"/>
            </a:endParaRPr>
          </a:p>
        </p:txBody>
      </p:sp>
      <p:pic>
        <p:nvPicPr>
          <p:cNvPr id="1026" name="Picture 2" descr="C:\Users\mike.dangers\AppData\Local\Microsoft\Windows\Temporary Internet Files\Content.Outlook\363UM0TW\IMG_4569.JPG"/>
          <p:cNvPicPr>
            <a:picLocks noGrp="1" noChangeAspect="1" noChangeArrowheads="1"/>
          </p:cNvPicPr>
          <p:nvPr>
            <p:ph idx="1"/>
          </p:nvPr>
        </p:nvPicPr>
        <p:blipFill>
          <a:blip r:embed="rId3" cstate="print"/>
          <a:srcRect/>
          <a:stretch>
            <a:fillRect/>
          </a:stretch>
        </p:blipFill>
        <p:spPr bwMode="auto">
          <a:xfrm>
            <a:off x="1143000" y="1524000"/>
            <a:ext cx="6858000" cy="4572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Dairy Animals: Cows raised for Dairy, modern dairy farm:</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5" name="Picture 98" descr="P6250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0574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Poultry and Poultry Products:  Chicken farm that produces eggs</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026" name="Picture 2" descr="\\thor\user$\mike.dangers\My Documents\Ag 101 Photos\large scale egg processing.jpg"/>
          <p:cNvPicPr>
            <a:picLocks noChangeAspect="1" noChangeArrowheads="1"/>
          </p:cNvPicPr>
          <p:nvPr/>
        </p:nvPicPr>
        <p:blipFill>
          <a:blip r:embed="rId3" cstate="print"/>
          <a:srcRect b="19298"/>
          <a:stretch>
            <a:fillRect/>
          </a:stretch>
        </p:blipFill>
        <p:spPr bwMode="auto">
          <a:xfrm>
            <a:off x="1371600" y="2514600"/>
            <a:ext cx="6168887" cy="37338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Fur-Bearing Animals: Mink farm</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4" name="Picture 3"/>
          <p:cNvPicPr/>
          <p:nvPr/>
        </p:nvPicPr>
        <p:blipFill>
          <a:blip r:embed="rId3" cstate="print"/>
          <a:srcRect t="38198" b="17431"/>
          <a:stretch>
            <a:fillRect/>
          </a:stretch>
        </p:blipFill>
        <p:spPr>
          <a:xfrm>
            <a:off x="1066800" y="2590800"/>
            <a:ext cx="6553200" cy="2133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Horticultural and Nursery Stock:  Farm that grows seedling trees for the inventory of a local garden center: </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0242" name="Picture 2" descr="\\thor\user$\mike.dangers\My Documents\Ag 101 Photos\tree nursery 2.PNG"/>
          <p:cNvPicPr>
            <a:picLocks noChangeAspect="1" noChangeArrowheads="1"/>
          </p:cNvPicPr>
          <p:nvPr/>
        </p:nvPicPr>
        <p:blipFill>
          <a:blip r:embed="rId3" cstate="print"/>
          <a:srcRect/>
          <a:stretch>
            <a:fillRect/>
          </a:stretch>
        </p:blipFill>
        <p:spPr bwMode="auto">
          <a:xfrm>
            <a:off x="533400" y="3029234"/>
            <a:ext cx="3886200" cy="2590800"/>
          </a:xfrm>
          <a:prstGeom prst="rect">
            <a:avLst/>
          </a:prstGeom>
          <a:noFill/>
        </p:spPr>
      </p:pic>
      <p:pic>
        <p:nvPicPr>
          <p:cNvPr id="9218" name="Picture 2" descr="\\thor\user$\mike.dangers\My Documents\Ag 101 Photos\tree nursery.jpg"/>
          <p:cNvPicPr>
            <a:picLocks noChangeAspect="1" noChangeArrowheads="1"/>
          </p:cNvPicPr>
          <p:nvPr/>
        </p:nvPicPr>
        <p:blipFill>
          <a:blip r:embed="rId4" cstate="print"/>
          <a:srcRect/>
          <a:stretch>
            <a:fillRect/>
          </a:stretch>
        </p:blipFill>
        <p:spPr bwMode="auto">
          <a:xfrm>
            <a:off x="4572000" y="3048000"/>
            <a:ext cx="4149090" cy="2514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Fruit of All Kinds: Apple Orchard: </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6148" name="Picture 4" descr="\\thor\user$\mike.dangers\My Documents\Ag 101 Photos\apple orchard 1.PNG"/>
          <p:cNvPicPr>
            <a:picLocks noChangeAspect="1" noChangeArrowheads="1"/>
          </p:cNvPicPr>
          <p:nvPr/>
        </p:nvPicPr>
        <p:blipFill>
          <a:blip r:embed="rId3" cstate="print"/>
          <a:srcRect/>
          <a:stretch>
            <a:fillRect/>
          </a:stretch>
        </p:blipFill>
        <p:spPr bwMode="auto">
          <a:xfrm>
            <a:off x="457199" y="2339628"/>
            <a:ext cx="3962401" cy="3023260"/>
          </a:xfrm>
          <a:prstGeom prst="rect">
            <a:avLst/>
          </a:prstGeom>
          <a:noFill/>
        </p:spPr>
      </p:pic>
      <p:pic>
        <p:nvPicPr>
          <p:cNvPr id="6149" name="Picture 5" descr="\\thor\user$\mike.dangers\My Documents\Ag 101 Photos\apple orchard 2.PNG"/>
          <p:cNvPicPr>
            <a:picLocks noChangeAspect="1" noChangeArrowheads="1"/>
          </p:cNvPicPr>
          <p:nvPr/>
        </p:nvPicPr>
        <p:blipFill>
          <a:blip r:embed="rId4" cstate="print"/>
          <a:srcRect l="9573"/>
          <a:stretch>
            <a:fillRect/>
          </a:stretch>
        </p:blipFill>
        <p:spPr bwMode="auto">
          <a:xfrm>
            <a:off x="4572000" y="2133600"/>
            <a:ext cx="4139143" cy="34348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648200"/>
          </a:xfrm>
        </p:spPr>
        <p:txBody>
          <a:bodyPr/>
          <a:lstStyle/>
          <a:p>
            <a:r>
              <a:rPr lang="en-US" dirty="0" smtClean="0">
                <a:latin typeface="Arial" pitchFamily="34" charset="0"/>
                <a:cs typeface="Arial" pitchFamily="34" charset="0"/>
              </a:rPr>
              <a:t>Vegetables: Roadside stand and aerial photo of market farm</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4101" name="Picture 5" descr="\\thor\user$\mike.dangers\My Documents\Ag 101 Photos\market farm aerial photo.PNG"/>
          <p:cNvPicPr>
            <a:picLocks noChangeAspect="1" noChangeArrowheads="1"/>
          </p:cNvPicPr>
          <p:nvPr/>
        </p:nvPicPr>
        <p:blipFill>
          <a:blip r:embed="rId3" cstate="print"/>
          <a:srcRect r="8781"/>
          <a:stretch>
            <a:fillRect/>
          </a:stretch>
        </p:blipFill>
        <p:spPr bwMode="auto">
          <a:xfrm>
            <a:off x="4953000" y="2514600"/>
            <a:ext cx="3962400" cy="3309597"/>
          </a:xfrm>
          <a:prstGeom prst="rect">
            <a:avLst/>
          </a:prstGeom>
          <a:noFill/>
        </p:spPr>
      </p:pic>
      <p:pic>
        <p:nvPicPr>
          <p:cNvPr id="4102" name="Picture 6" descr="\\thor\user$\mike.dangers\My Documents\Ag 101 Photos\roadside stand.PNG"/>
          <p:cNvPicPr>
            <a:picLocks noChangeAspect="1" noChangeArrowheads="1"/>
          </p:cNvPicPr>
          <p:nvPr/>
        </p:nvPicPr>
        <p:blipFill>
          <a:blip r:embed="rId4" cstate="print"/>
          <a:srcRect l="2328" r="4571"/>
          <a:stretch>
            <a:fillRect/>
          </a:stretch>
        </p:blipFill>
        <p:spPr bwMode="auto">
          <a:xfrm>
            <a:off x="228600" y="3048000"/>
            <a:ext cx="4648200" cy="250325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Forage: Property that produces a silage product for livestock feed: </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9218" name="Picture 2" descr="\\thor\user$\mike.dangers\My Documents\Ag 101 Photos\corn silage.PNG"/>
          <p:cNvPicPr>
            <a:picLocks noChangeAspect="1" noChangeArrowheads="1"/>
          </p:cNvPicPr>
          <p:nvPr/>
        </p:nvPicPr>
        <p:blipFill>
          <a:blip r:embed="rId3" cstate="print"/>
          <a:srcRect r="3884"/>
          <a:stretch>
            <a:fillRect/>
          </a:stretch>
        </p:blipFill>
        <p:spPr bwMode="auto">
          <a:xfrm>
            <a:off x="381000" y="2438400"/>
            <a:ext cx="4495800" cy="3072092"/>
          </a:xfrm>
          <a:prstGeom prst="rect">
            <a:avLst/>
          </a:prstGeom>
          <a:noFill/>
        </p:spPr>
      </p:pic>
      <p:pic>
        <p:nvPicPr>
          <p:cNvPr id="9219" name="Picture 3" descr="\\thor\user$\mike.dangers\My Documents\Ag 101 Photos\forage stored in bunker silo.jpg"/>
          <p:cNvPicPr>
            <a:picLocks noChangeAspect="1" noChangeArrowheads="1"/>
          </p:cNvPicPr>
          <p:nvPr/>
        </p:nvPicPr>
        <p:blipFill>
          <a:blip r:embed="rId4" cstate="print"/>
          <a:srcRect l="12474"/>
          <a:stretch>
            <a:fillRect/>
          </a:stretch>
        </p:blipFill>
        <p:spPr bwMode="auto">
          <a:xfrm>
            <a:off x="4953000" y="2286000"/>
            <a:ext cx="3742717" cy="321564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Grains: Wheat</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7170" name="Picture 2" descr="\\thor\user$\mike.dangers\My Documents\Ag 101 Photos\wheat field 2.jpg"/>
          <p:cNvPicPr>
            <a:picLocks noChangeAspect="1" noChangeArrowheads="1"/>
          </p:cNvPicPr>
          <p:nvPr/>
        </p:nvPicPr>
        <p:blipFill>
          <a:blip r:embed="rId3" cstate="print"/>
          <a:srcRect r="5085"/>
          <a:stretch>
            <a:fillRect/>
          </a:stretch>
        </p:blipFill>
        <p:spPr bwMode="auto">
          <a:xfrm>
            <a:off x="304800" y="2743200"/>
            <a:ext cx="4267200" cy="2809875"/>
          </a:xfrm>
          <a:prstGeom prst="rect">
            <a:avLst/>
          </a:prstGeom>
          <a:noFill/>
        </p:spPr>
      </p:pic>
      <p:pic>
        <p:nvPicPr>
          <p:cNvPr id="7171" name="Picture 3" descr="\\thor\user$\mike.dangers\My Documents\Ag 101 Photos\wheat field 3.jpg"/>
          <p:cNvPicPr>
            <a:picLocks noChangeAspect="1" noChangeArrowheads="1"/>
          </p:cNvPicPr>
          <p:nvPr/>
        </p:nvPicPr>
        <p:blipFill>
          <a:blip r:embed="rId4" cstate="print"/>
          <a:srcRect/>
          <a:stretch>
            <a:fillRect/>
          </a:stretch>
        </p:blipFill>
        <p:spPr bwMode="auto">
          <a:xfrm>
            <a:off x="4572000" y="2590800"/>
            <a:ext cx="4165600" cy="31242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Grains: Wild Rice</a:t>
            </a:r>
          </a:p>
          <a:p>
            <a:endParaRPr lang="en-US" dirty="0"/>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68610" name="Picture 2" descr="\\thor\user$\mike.dangers\My Documents\Ag 101 Photos\wild rice 1.PNG"/>
          <p:cNvPicPr>
            <a:picLocks noChangeAspect="1" noChangeArrowheads="1"/>
          </p:cNvPicPr>
          <p:nvPr/>
        </p:nvPicPr>
        <p:blipFill>
          <a:blip r:embed="rId3" cstate="print"/>
          <a:srcRect/>
          <a:stretch>
            <a:fillRect/>
          </a:stretch>
        </p:blipFill>
        <p:spPr bwMode="auto">
          <a:xfrm>
            <a:off x="533400" y="2133600"/>
            <a:ext cx="3711141" cy="3681745"/>
          </a:xfrm>
          <a:prstGeom prst="rect">
            <a:avLst/>
          </a:prstGeom>
          <a:noFill/>
        </p:spPr>
      </p:pic>
      <p:pic>
        <p:nvPicPr>
          <p:cNvPr id="6146" name="Picture 2" descr="\\thor\user$\mike.dangers\My Documents\Ag 101 Photos\wild rice 3.jpg"/>
          <p:cNvPicPr>
            <a:picLocks noChangeAspect="1" noChangeArrowheads="1"/>
          </p:cNvPicPr>
          <p:nvPr/>
        </p:nvPicPr>
        <p:blipFill>
          <a:blip r:embed="rId4" cstate="print"/>
          <a:srcRect/>
          <a:stretch>
            <a:fillRect/>
          </a:stretch>
        </p:blipFill>
        <p:spPr bwMode="auto">
          <a:xfrm>
            <a:off x="4724400" y="2743200"/>
            <a:ext cx="3352800" cy="2514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Bees and Apiary Products:  Honey production:</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7170" name="Picture 2" descr="\\thor\user$\mike.dangers\My Documents\Ag 101 Photos\bee hives.jpg"/>
          <p:cNvPicPr>
            <a:picLocks noChangeAspect="1" noChangeArrowheads="1"/>
          </p:cNvPicPr>
          <p:nvPr/>
        </p:nvPicPr>
        <p:blipFill>
          <a:blip r:embed="rId3" cstate="print"/>
          <a:srcRect/>
          <a:stretch>
            <a:fillRect/>
          </a:stretch>
        </p:blipFill>
        <p:spPr bwMode="auto">
          <a:xfrm>
            <a:off x="1981200" y="2481261"/>
            <a:ext cx="5003163" cy="331876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20000"/>
          </a:bodyPr>
          <a:lstStyle/>
          <a:p>
            <a:r>
              <a:rPr lang="en-US" sz="2800" dirty="0" smtClean="0">
                <a:latin typeface="Arial" pitchFamily="34" charset="0"/>
                <a:cs typeface="Arial" pitchFamily="34" charset="0"/>
              </a:rPr>
              <a:t>Presented By:</a:t>
            </a:r>
          </a:p>
          <a:p>
            <a:r>
              <a:rPr lang="en-US" sz="2800" dirty="0" smtClean="0">
                <a:latin typeface="Arial" pitchFamily="34" charset="0"/>
                <a:cs typeface="Arial" pitchFamily="34" charset="0"/>
              </a:rPr>
              <a:t>MAAO Ag Committee</a:t>
            </a:r>
          </a:p>
          <a:p>
            <a:r>
              <a:rPr lang="en-US" sz="2800" dirty="0" smtClean="0">
                <a:latin typeface="Arial" pitchFamily="34" charset="0"/>
                <a:cs typeface="Arial" pitchFamily="34" charset="0"/>
              </a:rPr>
              <a:t>2014 MAAO Summer Seminars</a:t>
            </a:r>
            <a:endParaRPr lang="en-US" sz="2800" dirty="0">
              <a:latin typeface="Arial" pitchFamily="34" charset="0"/>
              <a:cs typeface="Arial" pitchFamily="34" charset="0"/>
            </a:endParaRPr>
          </a:p>
        </p:txBody>
      </p:sp>
      <p:sp>
        <p:nvSpPr>
          <p:cNvPr id="2" name="Title 1"/>
          <p:cNvSpPr>
            <a:spLocks noGrp="1"/>
          </p:cNvSpPr>
          <p:nvPr>
            <p:ph type="ctrTitle"/>
          </p:nvPr>
        </p:nvSpPr>
        <p:spPr>
          <a:xfrm>
            <a:off x="478016" y="2212988"/>
            <a:ext cx="8284983" cy="1201944"/>
          </a:xfrm>
        </p:spPr>
        <p:txBody>
          <a:bodyPr/>
          <a:lstStyle/>
          <a:p>
            <a:r>
              <a:rPr lang="en-US" dirty="0" smtClean="0">
                <a:latin typeface="Arial" pitchFamily="34" charset="0"/>
                <a:cs typeface="Arial" pitchFamily="34" charset="0"/>
              </a:rPr>
              <a:t>Ag 101 Seminar</a:t>
            </a:r>
            <a:endParaRPr lang="en-US" dirty="0">
              <a:latin typeface="Arial" pitchFamily="34" charset="0"/>
              <a:cs typeface="Arial" pitchFamily="34" charset="0"/>
            </a:endParaRPr>
          </a:p>
        </p:txBody>
      </p:sp>
      <p:pic>
        <p:nvPicPr>
          <p:cNvPr id="1026" name="Picture 2" descr="C:\Program Files (x86)\Microsoft Office\MEDIA\CAGCAT10\j0149627.wmf"/>
          <p:cNvPicPr>
            <a:picLocks noChangeAspect="1" noChangeArrowheads="1"/>
          </p:cNvPicPr>
          <p:nvPr/>
        </p:nvPicPr>
        <p:blipFill>
          <a:blip r:embed="rId3" cstate="print"/>
          <a:srcRect/>
          <a:stretch>
            <a:fillRect/>
          </a:stretch>
        </p:blipFill>
        <p:spPr bwMode="auto">
          <a:xfrm>
            <a:off x="3276600" y="381000"/>
            <a:ext cx="2527300" cy="179571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Fish: Fish farming for food (not bait)</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5122" name="Picture 2" descr="\\thor\user$\mike.dangers\My Documents\Ag 101 Photos\Fish farm building.jpg"/>
          <p:cNvPicPr>
            <a:picLocks noChangeAspect="1" noChangeArrowheads="1"/>
          </p:cNvPicPr>
          <p:nvPr/>
        </p:nvPicPr>
        <p:blipFill>
          <a:blip r:embed="rId3" cstate="print"/>
          <a:srcRect t="11498" b="29675"/>
          <a:stretch>
            <a:fillRect/>
          </a:stretch>
        </p:blipFill>
        <p:spPr bwMode="auto">
          <a:xfrm>
            <a:off x="2209800" y="2057400"/>
            <a:ext cx="4419600" cy="1949335"/>
          </a:xfrm>
          <a:prstGeom prst="rect">
            <a:avLst/>
          </a:prstGeom>
          <a:noFill/>
        </p:spPr>
      </p:pic>
      <p:pic>
        <p:nvPicPr>
          <p:cNvPr id="4" name="Picture 2" descr="\\thor\user$\mike.dangers\My Documents\Ag 101 Photos\fish farm 2.jpg"/>
          <p:cNvPicPr>
            <a:picLocks noChangeAspect="1" noChangeArrowheads="1"/>
          </p:cNvPicPr>
          <p:nvPr/>
        </p:nvPicPr>
        <p:blipFill>
          <a:blip r:embed="rId4" cstate="print"/>
          <a:srcRect/>
          <a:stretch>
            <a:fillRect/>
          </a:stretch>
        </p:blipFill>
        <p:spPr bwMode="auto">
          <a:xfrm>
            <a:off x="1447800" y="4038600"/>
            <a:ext cx="5867400" cy="260512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2133600"/>
          </a:xfrm>
        </p:spPr>
        <p:txBody>
          <a:bodyPr/>
          <a:lstStyle/>
          <a:p>
            <a:r>
              <a:rPr lang="en-US" dirty="0" smtClean="0">
                <a:latin typeface="Arial" pitchFamily="34" charset="0"/>
                <a:cs typeface="Arial" pitchFamily="34" charset="0"/>
              </a:rPr>
              <a:t>Horse Facility: </a:t>
            </a:r>
          </a:p>
          <a:p>
            <a:pPr>
              <a:buNone/>
            </a:pPr>
            <a:endParaRPr lang="en-US" dirty="0" smtClean="0">
              <a:latin typeface="Arial" pitchFamily="34" charset="0"/>
              <a:cs typeface="Arial" pitchFamily="34" charset="0"/>
            </a:endParaRPr>
          </a:p>
          <a:p>
            <a:pPr>
              <a:buNone/>
            </a:pP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33796" name="Picture 4"/>
          <p:cNvPicPr>
            <a:picLocks noChangeAspect="1" noChangeArrowheads="1"/>
          </p:cNvPicPr>
          <p:nvPr/>
        </p:nvPicPr>
        <p:blipFill>
          <a:blip r:embed="rId3" cstate="print"/>
          <a:srcRect/>
          <a:stretch>
            <a:fillRect/>
          </a:stretch>
        </p:blipFill>
        <p:spPr bwMode="auto">
          <a:xfrm>
            <a:off x="762000" y="2133600"/>
            <a:ext cx="3200400" cy="3941304"/>
          </a:xfrm>
          <a:prstGeom prst="rect">
            <a:avLst/>
          </a:prstGeom>
          <a:noFill/>
          <a:ln w="9525">
            <a:noFill/>
            <a:miter lim="800000"/>
            <a:headEnd/>
            <a:tailEnd/>
          </a:ln>
        </p:spPr>
      </p:pic>
      <p:pic>
        <p:nvPicPr>
          <p:cNvPr id="33797" name="Picture 5" descr="\\thor\user$\mike.dangers\My Documents\Ag 101 Photos\horse 1.jpg"/>
          <p:cNvPicPr>
            <a:picLocks noChangeAspect="1" noChangeArrowheads="1"/>
          </p:cNvPicPr>
          <p:nvPr/>
        </p:nvPicPr>
        <p:blipFill>
          <a:blip r:embed="rId4" cstate="print"/>
          <a:srcRect/>
          <a:stretch>
            <a:fillRect/>
          </a:stretch>
        </p:blipFill>
        <p:spPr bwMode="auto">
          <a:xfrm>
            <a:off x="4240785" y="2438400"/>
            <a:ext cx="4170969" cy="31242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Game Birds and Waterfowl on a Game Farm or Shooting Preserve:</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3314" name="Picture 2" descr="\\thor\user$\mike.dangers\My Documents\Ag 101 Photos\game farm 1.PNG"/>
          <p:cNvPicPr>
            <a:picLocks noChangeAspect="1" noChangeArrowheads="1"/>
          </p:cNvPicPr>
          <p:nvPr/>
        </p:nvPicPr>
        <p:blipFill>
          <a:blip r:embed="rId3" cstate="print"/>
          <a:srcRect/>
          <a:stretch>
            <a:fillRect/>
          </a:stretch>
        </p:blipFill>
        <p:spPr bwMode="auto">
          <a:xfrm>
            <a:off x="457200" y="2667000"/>
            <a:ext cx="4106729" cy="3067372"/>
          </a:xfrm>
          <a:prstGeom prst="rect">
            <a:avLst/>
          </a:prstGeom>
          <a:noFill/>
        </p:spPr>
      </p:pic>
      <p:pic>
        <p:nvPicPr>
          <p:cNvPr id="13315" name="Picture 3" descr="\\thor\user$\mike.dangers\My Documents\Ag 101 Photos\game farm 2.PNG"/>
          <p:cNvPicPr>
            <a:picLocks noChangeAspect="1" noChangeArrowheads="1"/>
          </p:cNvPicPr>
          <p:nvPr/>
        </p:nvPicPr>
        <p:blipFill>
          <a:blip r:embed="rId4" cstate="print"/>
          <a:srcRect/>
          <a:stretch>
            <a:fillRect/>
          </a:stretch>
        </p:blipFill>
        <p:spPr bwMode="auto">
          <a:xfrm>
            <a:off x="4724400" y="2667000"/>
            <a:ext cx="4038600" cy="305528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Insects Bred for Animal Food: Cricket Farm</a:t>
            </a:r>
          </a:p>
          <a:p>
            <a:pPr>
              <a:buNone/>
            </a:pP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31746" name="Picture 2" descr="\\thor\user$\mike.dangers\My Documents\Ag 101 Photos\cricket 1.jpg"/>
          <p:cNvPicPr>
            <a:picLocks noChangeAspect="1" noChangeArrowheads="1"/>
          </p:cNvPicPr>
          <p:nvPr/>
        </p:nvPicPr>
        <p:blipFill>
          <a:blip r:embed="rId3" cstate="print"/>
          <a:srcRect/>
          <a:stretch>
            <a:fillRect/>
          </a:stretch>
        </p:blipFill>
        <p:spPr bwMode="auto">
          <a:xfrm>
            <a:off x="2639112" y="2505074"/>
            <a:ext cx="3573300" cy="267652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Trees Grown for Sale as a Crop:  Christmas Tree Farm </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30722" name="Picture 2" descr="\\thor\user$\mike.dangers\My Documents\Ag 101 Photos\christmas tree 2.PNG"/>
          <p:cNvPicPr>
            <a:picLocks noChangeAspect="1" noChangeArrowheads="1"/>
          </p:cNvPicPr>
          <p:nvPr/>
        </p:nvPicPr>
        <p:blipFill>
          <a:blip r:embed="rId3" cstate="print"/>
          <a:srcRect/>
          <a:stretch>
            <a:fillRect/>
          </a:stretch>
        </p:blipFill>
        <p:spPr bwMode="auto">
          <a:xfrm>
            <a:off x="4648200" y="2362200"/>
            <a:ext cx="2895600" cy="3385625"/>
          </a:xfrm>
          <a:prstGeom prst="rect">
            <a:avLst/>
          </a:prstGeom>
          <a:noFill/>
        </p:spPr>
      </p:pic>
      <p:pic>
        <p:nvPicPr>
          <p:cNvPr id="4098" name="Picture 2" descr="\\thor\user$\mike.dangers\My Documents\Ag 101 Photos\christmas tree 3.jpg"/>
          <p:cNvPicPr>
            <a:picLocks noChangeAspect="1" noChangeArrowheads="1"/>
          </p:cNvPicPr>
          <p:nvPr/>
        </p:nvPicPr>
        <p:blipFill>
          <a:blip r:embed="rId4" cstate="print"/>
          <a:srcRect/>
          <a:stretch>
            <a:fillRect/>
          </a:stretch>
        </p:blipFill>
        <p:spPr bwMode="auto">
          <a:xfrm>
            <a:off x="533400" y="2590799"/>
            <a:ext cx="4005947" cy="301011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Trees Grown for Sale as a Crop:  Hybrid Poplar Plantation</a:t>
            </a:r>
          </a:p>
          <a:p>
            <a:endParaRPr lang="en-US" dirty="0" smtClean="0">
              <a:latin typeface="Arial" pitchFamily="34" charset="0"/>
              <a:cs typeface="Arial" pitchFamily="34" charset="0"/>
            </a:endParaRPr>
          </a:p>
          <a:p>
            <a:pPr>
              <a:buNone/>
            </a:pP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4339" name="Picture 3" descr="\\thor\user$\mike.dangers\My Documents\Ag 101 Photos\hybrid poplar 2.PNG"/>
          <p:cNvPicPr>
            <a:picLocks noChangeAspect="1" noChangeArrowheads="1"/>
          </p:cNvPicPr>
          <p:nvPr/>
        </p:nvPicPr>
        <p:blipFill>
          <a:blip r:embed="rId3" cstate="print"/>
          <a:srcRect/>
          <a:stretch>
            <a:fillRect/>
          </a:stretch>
        </p:blipFill>
        <p:spPr bwMode="auto">
          <a:xfrm>
            <a:off x="4648200" y="2514600"/>
            <a:ext cx="3567264" cy="3259210"/>
          </a:xfrm>
          <a:prstGeom prst="rect">
            <a:avLst/>
          </a:prstGeom>
          <a:noFill/>
        </p:spPr>
      </p:pic>
      <p:pic>
        <p:nvPicPr>
          <p:cNvPr id="1026" name="Picture 2" descr="\\thor\user$\mike.dangers\My Documents\Ag 101 Photos\hybrid poplar 3.jpg"/>
          <p:cNvPicPr>
            <a:picLocks noChangeAspect="1" noChangeArrowheads="1"/>
          </p:cNvPicPr>
          <p:nvPr/>
        </p:nvPicPr>
        <p:blipFill>
          <a:blip r:embed="rId4" cstate="print"/>
          <a:srcRect r="2655"/>
          <a:stretch>
            <a:fillRect/>
          </a:stretch>
        </p:blipFill>
        <p:spPr bwMode="auto">
          <a:xfrm>
            <a:off x="381000" y="2667000"/>
            <a:ext cx="4191000" cy="28702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Maple Syrup Production:</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28673" name="Picture 1" descr="\\thor\user$\mike.dangers\My Documents\Ag 101 Photos\maple 1.jpg"/>
          <p:cNvPicPr>
            <a:picLocks noChangeAspect="1" noChangeArrowheads="1"/>
          </p:cNvPicPr>
          <p:nvPr/>
        </p:nvPicPr>
        <p:blipFill>
          <a:blip r:embed="rId3" cstate="print"/>
          <a:srcRect/>
          <a:stretch>
            <a:fillRect/>
          </a:stretch>
        </p:blipFill>
        <p:spPr bwMode="auto">
          <a:xfrm>
            <a:off x="457200" y="2514600"/>
            <a:ext cx="4038600" cy="3028950"/>
          </a:xfrm>
          <a:prstGeom prst="rect">
            <a:avLst/>
          </a:prstGeom>
          <a:noFill/>
        </p:spPr>
      </p:pic>
      <p:pic>
        <p:nvPicPr>
          <p:cNvPr id="28674" name="Picture 2" descr="\\thor\user$\mike.dangers\My Documents\Ag 101 Photos\maple 2.jpg"/>
          <p:cNvPicPr>
            <a:picLocks noChangeAspect="1" noChangeArrowheads="1"/>
          </p:cNvPicPr>
          <p:nvPr/>
        </p:nvPicPr>
        <p:blipFill>
          <a:blip r:embed="rId4" cstate="print"/>
          <a:srcRect/>
          <a:stretch>
            <a:fillRect/>
          </a:stretch>
        </p:blipFill>
        <p:spPr bwMode="auto">
          <a:xfrm>
            <a:off x="4648200" y="2514600"/>
            <a:ext cx="4114800" cy="30861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Farmed Wild Animals, </a:t>
            </a:r>
            <a:r>
              <a:rPr lang="en-US" dirty="0" err="1" smtClean="0">
                <a:latin typeface="Arial" pitchFamily="34" charset="0"/>
                <a:cs typeface="Arial" pitchFamily="34" charset="0"/>
              </a:rPr>
              <a:t>Cervidae</a:t>
            </a:r>
            <a:r>
              <a:rPr lang="en-US" dirty="0" smtClean="0">
                <a:latin typeface="Arial" pitchFamily="34" charset="0"/>
                <a:cs typeface="Arial" pitchFamily="34" charset="0"/>
              </a:rPr>
              <a:t>: Elk Farming</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27650" name="Picture 2" descr="\\thor\user$\mike.dangers\My Documents\Ag 101 Photos\elk photo 2.jpg"/>
          <p:cNvPicPr>
            <a:picLocks noChangeAspect="1" noChangeArrowheads="1"/>
          </p:cNvPicPr>
          <p:nvPr/>
        </p:nvPicPr>
        <p:blipFill>
          <a:blip r:embed="rId3" cstate="print"/>
          <a:srcRect/>
          <a:stretch>
            <a:fillRect/>
          </a:stretch>
        </p:blipFill>
        <p:spPr bwMode="auto">
          <a:xfrm>
            <a:off x="4267200" y="2781682"/>
            <a:ext cx="3657600" cy="2055107"/>
          </a:xfrm>
          <a:prstGeom prst="rect">
            <a:avLst/>
          </a:prstGeom>
          <a:noFill/>
        </p:spPr>
      </p:pic>
      <p:pic>
        <p:nvPicPr>
          <p:cNvPr id="3074" name="Picture 2" descr="\\thor\user$\mike.dangers\My Documents\Ag 101 Photos\elk.3.jpg"/>
          <p:cNvPicPr>
            <a:picLocks noChangeAspect="1" noChangeArrowheads="1"/>
          </p:cNvPicPr>
          <p:nvPr/>
        </p:nvPicPr>
        <p:blipFill>
          <a:blip r:embed="rId4" cstate="print"/>
          <a:srcRect/>
          <a:stretch>
            <a:fillRect/>
          </a:stretch>
        </p:blipFill>
        <p:spPr bwMode="auto">
          <a:xfrm>
            <a:off x="762000" y="2590800"/>
            <a:ext cx="3352800" cy="270841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Farmed Wild Animals, </a:t>
            </a:r>
            <a:r>
              <a:rPr lang="en-US" dirty="0" err="1" smtClean="0">
                <a:latin typeface="Arial" pitchFamily="34" charset="0"/>
                <a:cs typeface="Arial" pitchFamily="34" charset="0"/>
              </a:rPr>
              <a:t>Ratitae</a:t>
            </a:r>
            <a:r>
              <a:rPr lang="en-US" dirty="0" smtClean="0">
                <a:latin typeface="Arial" pitchFamily="34" charset="0"/>
                <a:cs typeface="Arial" pitchFamily="34" charset="0"/>
              </a:rPr>
              <a:t>: Ostrich Farming</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26626" name="Picture 2" descr="\\thor\user$\mike.dangers\My Documents\Ag 101 Photos\ostrich 1.jpg"/>
          <p:cNvPicPr>
            <a:picLocks noChangeAspect="1" noChangeArrowheads="1"/>
          </p:cNvPicPr>
          <p:nvPr/>
        </p:nvPicPr>
        <p:blipFill>
          <a:blip r:embed="rId3" cstate="print"/>
          <a:srcRect/>
          <a:stretch>
            <a:fillRect/>
          </a:stretch>
        </p:blipFill>
        <p:spPr bwMode="auto">
          <a:xfrm>
            <a:off x="2450725" y="2590800"/>
            <a:ext cx="3458851" cy="25908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Farmed Wild Animals, Llamas: </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2050" name="Picture 2" descr="\\thor\user$\mike.dangers\My Documents\Ag 101 Photos\llama 2.JPG"/>
          <p:cNvPicPr>
            <a:picLocks noChangeAspect="1" noChangeArrowheads="1"/>
          </p:cNvPicPr>
          <p:nvPr/>
        </p:nvPicPr>
        <p:blipFill>
          <a:blip r:embed="rId3" cstate="print"/>
          <a:srcRect/>
          <a:stretch>
            <a:fillRect/>
          </a:stretch>
        </p:blipFill>
        <p:spPr bwMode="auto">
          <a:xfrm>
            <a:off x="1981200" y="2209800"/>
            <a:ext cx="5105400" cy="38290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Arial" pitchFamily="34" charset="0"/>
                <a:cs typeface="Arial" pitchFamily="34" charset="0"/>
              </a:rPr>
              <a:t>What Is Agricultural Property?</a:t>
            </a:r>
            <a:endParaRPr lang="en-US" dirty="0">
              <a:latin typeface="Arial" pitchFamily="34" charset="0"/>
              <a:cs typeface="Arial" pitchFamily="34" charset="0"/>
            </a:endParaRPr>
          </a:p>
        </p:txBody>
      </p:sp>
      <p:sp>
        <p:nvSpPr>
          <p:cNvPr id="5" name="Content Placeholder 4"/>
          <p:cNvSpPr>
            <a:spLocks noGrp="1"/>
          </p:cNvSpPr>
          <p:nvPr>
            <p:ph idx="1"/>
          </p:nvPr>
        </p:nvSpPr>
        <p:spPr/>
        <p:txBody>
          <a:bodyPr/>
          <a:lstStyle/>
          <a:p>
            <a:r>
              <a:rPr lang="en-US" dirty="0" smtClean="0">
                <a:latin typeface="Arial" pitchFamily="34" charset="0"/>
                <a:cs typeface="Arial" pitchFamily="34" charset="0"/>
              </a:rPr>
              <a:t>Surely this is </a:t>
            </a:r>
            <a:r>
              <a:rPr lang="en-US" dirty="0" err="1" smtClean="0">
                <a:latin typeface="Arial" pitchFamily="34" charset="0"/>
                <a:cs typeface="Arial" pitchFamily="34" charset="0"/>
              </a:rPr>
              <a:t>ag</a:t>
            </a:r>
            <a:r>
              <a:rPr lang="en-US" dirty="0" smtClean="0">
                <a:latin typeface="Arial" pitchFamily="34" charset="0"/>
                <a:cs typeface="Arial" pitchFamily="34" charset="0"/>
              </a:rPr>
              <a:t>….</a:t>
            </a:r>
          </a:p>
        </p:txBody>
      </p:sp>
      <p:pic>
        <p:nvPicPr>
          <p:cNvPr id="1027" name="Picture 3" descr="\\thor\user$\mike.dangers\My Documents\Ag 101 Photos\peat mining.PNG"/>
          <p:cNvPicPr>
            <a:picLocks noChangeAspect="1" noChangeArrowheads="1"/>
          </p:cNvPicPr>
          <p:nvPr/>
        </p:nvPicPr>
        <p:blipFill>
          <a:blip r:embed="rId3" cstate="print"/>
          <a:srcRect/>
          <a:stretch>
            <a:fillRect/>
          </a:stretch>
        </p:blipFill>
        <p:spPr bwMode="auto">
          <a:xfrm>
            <a:off x="2286000" y="2133600"/>
            <a:ext cx="4038599" cy="401913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The Ag Use Verification Form drafted by the DOR:</a:t>
            </a:r>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Verification of Ag Class</a:t>
            </a:r>
            <a:endParaRPr lang="en-US" dirty="0">
              <a:latin typeface="Arial" pitchFamily="34" charset="0"/>
              <a:cs typeface="Arial" pitchFamily="34" charset="0"/>
            </a:endParaRPr>
          </a:p>
        </p:txBody>
      </p:sp>
      <p:pic>
        <p:nvPicPr>
          <p:cNvPr id="24577" name="Picture 1" descr="\\thor\user$\mike.dangers\My Documents\Ag 101 Photos\ag use form.PNG"/>
          <p:cNvPicPr>
            <a:picLocks noChangeAspect="1" noChangeArrowheads="1"/>
          </p:cNvPicPr>
          <p:nvPr/>
        </p:nvPicPr>
        <p:blipFill>
          <a:blip r:embed="rId3" cstate="print"/>
          <a:srcRect/>
          <a:stretch>
            <a:fillRect/>
          </a:stretch>
        </p:blipFill>
        <p:spPr bwMode="auto">
          <a:xfrm>
            <a:off x="2514600" y="2133600"/>
            <a:ext cx="3421290" cy="4419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Example of Cover Letter for an Ag Use Verification Form Mailing:</a:t>
            </a:r>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Verification of Ag Class</a:t>
            </a:r>
            <a:endParaRPr lang="en-US" dirty="0">
              <a:latin typeface="Arial" pitchFamily="34" charset="0"/>
              <a:cs typeface="Arial" pitchFamily="34" charset="0"/>
            </a:endParaRPr>
          </a:p>
        </p:txBody>
      </p:sp>
      <p:pic>
        <p:nvPicPr>
          <p:cNvPr id="23553" name="Picture 1" descr="\\thor\user$\mike.dangers\My Documents\Ag 101 Photos\ag use form cover letter.PNG"/>
          <p:cNvPicPr>
            <a:picLocks noChangeAspect="1" noChangeArrowheads="1"/>
          </p:cNvPicPr>
          <p:nvPr/>
        </p:nvPicPr>
        <p:blipFill>
          <a:blip r:embed="rId3" cstate="print"/>
          <a:srcRect/>
          <a:stretch>
            <a:fillRect/>
          </a:stretch>
        </p:blipFill>
        <p:spPr bwMode="auto">
          <a:xfrm>
            <a:off x="2895600" y="2209800"/>
            <a:ext cx="3276600" cy="424418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Use of Aerial Photography:  </a:t>
            </a:r>
          </a:p>
          <a:p>
            <a:pPr lvl="1"/>
            <a:r>
              <a:rPr lang="en-US" dirty="0" smtClean="0">
                <a:latin typeface="Arial" pitchFamily="34" charset="0"/>
                <a:cs typeface="Arial" pitchFamily="34" charset="0"/>
              </a:rPr>
              <a:t>Current aerial photos and Geographic Information Systems (GIS) mapping are essential tools in verifying most </a:t>
            </a:r>
            <a:r>
              <a:rPr lang="en-US" dirty="0" err="1" smtClean="0">
                <a:latin typeface="Arial" pitchFamily="34" charset="0"/>
                <a:cs typeface="Arial" pitchFamily="34" charset="0"/>
              </a:rPr>
              <a:t>ag</a:t>
            </a:r>
            <a:r>
              <a:rPr lang="en-US" dirty="0" smtClean="0">
                <a:latin typeface="Arial" pitchFamily="34" charset="0"/>
                <a:cs typeface="Arial" pitchFamily="34" charset="0"/>
              </a:rPr>
              <a:t> class scenarios.  </a:t>
            </a:r>
          </a:p>
          <a:p>
            <a:pPr lvl="1"/>
            <a:r>
              <a:rPr lang="en-US" dirty="0" smtClean="0">
                <a:latin typeface="Arial" pitchFamily="34" charset="0"/>
                <a:cs typeface="Arial" pitchFamily="34" charset="0"/>
              </a:rPr>
              <a:t>Physical inspection of the property on the ground is also essential for a full picture of the situation.</a:t>
            </a:r>
          </a:p>
          <a:p>
            <a:pPr lvl="1"/>
            <a:r>
              <a:rPr lang="en-US" dirty="0" smtClean="0">
                <a:latin typeface="Arial" pitchFamily="34" charset="0"/>
                <a:cs typeface="Arial" pitchFamily="34" charset="0"/>
              </a:rPr>
              <a:t>Notice the differences in how a tilled field or a grain field looks in comparison to a swamp or a pasture.  We find wooded pasture especially difficult to determine via aerial photography.</a:t>
            </a:r>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Verification of Ag Class</a:t>
            </a:r>
            <a:endParaRPr lang="en-US"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Example of a Schedule F for an </a:t>
            </a:r>
            <a:r>
              <a:rPr lang="en-US" dirty="0" err="1" smtClean="0">
                <a:latin typeface="Arial" pitchFamily="34" charset="0"/>
                <a:cs typeface="Arial" pitchFamily="34" charset="0"/>
              </a:rPr>
              <a:t>ag</a:t>
            </a:r>
            <a:r>
              <a:rPr lang="en-US" dirty="0" smtClean="0">
                <a:latin typeface="Arial" pitchFamily="34" charset="0"/>
                <a:cs typeface="Arial" pitchFamily="34" charset="0"/>
              </a:rPr>
              <a:t> property:</a:t>
            </a:r>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Verification of Ag Class</a:t>
            </a:r>
            <a:endParaRPr lang="en-US" dirty="0"/>
          </a:p>
        </p:txBody>
      </p:sp>
      <p:pic>
        <p:nvPicPr>
          <p:cNvPr id="20481" name="Picture 1" descr="\\thor\user$\mike.dangers\My Documents\Ag 101 Photos\schedule F photo.PNG"/>
          <p:cNvPicPr>
            <a:picLocks noChangeAspect="1" noChangeArrowheads="1"/>
          </p:cNvPicPr>
          <p:nvPr/>
        </p:nvPicPr>
        <p:blipFill>
          <a:blip r:embed="rId3" cstate="print"/>
          <a:srcRect/>
          <a:stretch>
            <a:fillRect/>
          </a:stretch>
        </p:blipFill>
        <p:spPr bwMode="auto">
          <a:xfrm>
            <a:off x="2590800" y="2057400"/>
            <a:ext cx="3567553" cy="461079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Livestock or poultry confinement property are considered </a:t>
            </a:r>
            <a:r>
              <a:rPr lang="en-US" dirty="0" err="1" smtClean="0">
                <a:latin typeface="Arial" pitchFamily="34" charset="0"/>
                <a:cs typeface="Arial" pitchFamily="34" charset="0"/>
              </a:rPr>
              <a:t>ag</a:t>
            </a:r>
            <a:r>
              <a:rPr lang="en-US" dirty="0" smtClean="0">
                <a:latin typeface="Arial" pitchFamily="34" charset="0"/>
                <a:cs typeface="Arial" pitchFamily="34" charset="0"/>
              </a:rPr>
              <a:t> class </a:t>
            </a:r>
            <a:r>
              <a:rPr lang="en-US" u="sng" dirty="0" smtClean="0">
                <a:latin typeface="Arial" pitchFamily="34" charset="0"/>
                <a:cs typeface="Arial" pitchFamily="34" charset="0"/>
              </a:rPr>
              <a:t>regardless of the size of the land. </a:t>
            </a:r>
            <a:r>
              <a:rPr lang="en-US" dirty="0" smtClean="0">
                <a:latin typeface="Arial" pitchFamily="34" charset="0"/>
                <a:cs typeface="Arial" pitchFamily="34" charset="0"/>
              </a:rPr>
              <a:t>  These properties typically house at least thousands of birds or hundreds of cattle per building.</a:t>
            </a:r>
          </a:p>
          <a:p>
            <a:r>
              <a:rPr lang="en-US" dirty="0" smtClean="0">
                <a:latin typeface="Arial" pitchFamily="34" charset="0"/>
                <a:cs typeface="Arial" pitchFamily="34" charset="0"/>
              </a:rPr>
              <a:t>MN Statutes and DOR Manuals do not specify a minimum number of animals or animal units to qualify for </a:t>
            </a:r>
            <a:r>
              <a:rPr lang="en-US" dirty="0" err="1" smtClean="0">
                <a:latin typeface="Arial" pitchFamily="34" charset="0"/>
                <a:cs typeface="Arial" pitchFamily="34" charset="0"/>
              </a:rPr>
              <a:t>ag</a:t>
            </a:r>
            <a:r>
              <a:rPr lang="en-US" dirty="0" smtClean="0">
                <a:latin typeface="Arial" pitchFamily="34" charset="0"/>
                <a:cs typeface="Arial" pitchFamily="34" charset="0"/>
              </a:rPr>
              <a:t> class.</a:t>
            </a:r>
          </a:p>
          <a:p>
            <a:r>
              <a:rPr lang="en-US" dirty="0" smtClean="0">
                <a:latin typeface="Arial" pitchFamily="34" charset="0"/>
                <a:cs typeface="Arial" pitchFamily="34" charset="0"/>
              </a:rPr>
              <a:t>Assessors must use their best judgment and ask questions of other experienced assessors for help.</a:t>
            </a:r>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Intensive Ag Use Operations</a:t>
            </a:r>
            <a:endParaRPr lang="en-US" dirty="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If the </a:t>
            </a:r>
            <a:r>
              <a:rPr lang="en-US" u="sng" dirty="0" smtClean="0">
                <a:latin typeface="Arial" pitchFamily="34" charset="0"/>
                <a:cs typeface="Arial" pitchFamily="34" charset="0"/>
              </a:rPr>
              <a:t>entire</a:t>
            </a:r>
            <a:r>
              <a:rPr lang="en-US" dirty="0" smtClean="0">
                <a:latin typeface="Arial" pitchFamily="34" charset="0"/>
                <a:cs typeface="Arial" pitchFamily="34" charset="0"/>
              </a:rPr>
              <a:t> parcel is used as productive agricultural land (2a land), then the parcel should be classified as agricultural </a:t>
            </a:r>
            <a:r>
              <a:rPr lang="en-US" u="sng" dirty="0" smtClean="0">
                <a:latin typeface="Arial" pitchFamily="34" charset="0"/>
                <a:cs typeface="Arial" pitchFamily="34" charset="0"/>
              </a:rPr>
              <a:t>even if it is less than 10 acres.</a:t>
            </a:r>
          </a:p>
          <a:p>
            <a:r>
              <a:rPr lang="en-US" u="sng" dirty="0" smtClean="0">
                <a:latin typeface="Arial" pitchFamily="34" charset="0"/>
                <a:cs typeface="Arial" pitchFamily="34" charset="0"/>
              </a:rPr>
              <a:t>However,</a:t>
            </a:r>
            <a:r>
              <a:rPr lang="en-US" dirty="0" smtClean="0">
                <a:latin typeface="Arial" pitchFamily="34" charset="0"/>
                <a:cs typeface="Arial" pitchFamily="34" charset="0"/>
              </a:rPr>
              <a:t> if this is the only productive </a:t>
            </a:r>
            <a:r>
              <a:rPr lang="en-US" dirty="0" err="1" smtClean="0">
                <a:latin typeface="Arial" pitchFamily="34" charset="0"/>
                <a:cs typeface="Arial" pitchFamily="34" charset="0"/>
              </a:rPr>
              <a:t>ag</a:t>
            </a:r>
            <a:r>
              <a:rPr lang="en-US" dirty="0" smtClean="0">
                <a:latin typeface="Arial" pitchFamily="34" charset="0"/>
                <a:cs typeface="Arial" pitchFamily="34" charset="0"/>
              </a:rPr>
              <a:t> land on the farm, then it does not qualify.</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err="1" smtClean="0">
                <a:latin typeface="Arial" pitchFamily="34" charset="0"/>
                <a:cs typeface="Arial" pitchFamily="34" charset="0"/>
              </a:rPr>
              <a:t>Exculsive</a:t>
            </a:r>
            <a:r>
              <a:rPr lang="en-US" dirty="0" smtClean="0">
                <a:latin typeface="Arial" pitchFamily="34" charset="0"/>
                <a:cs typeface="Arial" pitchFamily="34" charset="0"/>
              </a:rPr>
              <a:t> Use Qualifies as Ag Class</a:t>
            </a:r>
            <a:endParaRPr lang="en-US" dirty="0">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Aerial Photo Example of Exclusive Use</a:t>
            </a:r>
            <a:endParaRPr lang="en-US" dirty="0">
              <a:latin typeface="Arial" pitchFamily="34" charset="0"/>
              <a:cs typeface="Arial" pitchFamily="34" charset="0"/>
            </a:endParaRPr>
          </a:p>
        </p:txBody>
      </p:sp>
      <p:pic>
        <p:nvPicPr>
          <p:cNvPr id="11265" name="Picture 1" descr="\\thor\user$\mike.dangers\My Documents\Ag 101 Photos\exclusive ag use.PNG"/>
          <p:cNvPicPr>
            <a:picLocks noGrp="1" noChangeAspect="1" noChangeArrowheads="1"/>
          </p:cNvPicPr>
          <p:nvPr>
            <p:ph idx="1"/>
          </p:nvPr>
        </p:nvPicPr>
        <p:blipFill>
          <a:blip r:embed="rId3" cstate="print"/>
          <a:srcRect/>
          <a:stretch>
            <a:fillRect/>
          </a:stretch>
        </p:blipFill>
        <p:spPr bwMode="auto">
          <a:xfrm>
            <a:off x="1846209" y="1676400"/>
            <a:ext cx="5269863" cy="44196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The following four property types can have </a:t>
            </a:r>
            <a:r>
              <a:rPr lang="en-US" dirty="0" err="1" smtClean="0">
                <a:latin typeface="Arial" pitchFamily="34" charset="0"/>
                <a:cs typeface="Arial" pitchFamily="34" charset="0"/>
              </a:rPr>
              <a:t>ag</a:t>
            </a:r>
            <a:r>
              <a:rPr lang="en-US" dirty="0" smtClean="0">
                <a:latin typeface="Arial" pitchFamily="34" charset="0"/>
                <a:cs typeface="Arial" pitchFamily="34" charset="0"/>
              </a:rPr>
              <a:t> in this situation:</a:t>
            </a:r>
          </a:p>
          <a:p>
            <a:pPr lvl="1"/>
            <a:r>
              <a:rPr lang="en-US" dirty="0" smtClean="0">
                <a:latin typeface="Arial" pitchFamily="34" charset="0"/>
                <a:cs typeface="Arial" pitchFamily="34" charset="0"/>
              </a:rPr>
              <a:t>Intensive grain drying or grain storage property.</a:t>
            </a:r>
          </a:p>
          <a:p>
            <a:pPr lvl="1"/>
            <a:r>
              <a:rPr lang="en-US" dirty="0" smtClean="0">
                <a:latin typeface="Arial" pitchFamily="34" charset="0"/>
                <a:cs typeface="Arial" pitchFamily="34" charset="0"/>
              </a:rPr>
              <a:t>Intensive storage of </a:t>
            </a:r>
            <a:r>
              <a:rPr lang="en-US" dirty="0" err="1" smtClean="0">
                <a:latin typeface="Arial" pitchFamily="34" charset="0"/>
                <a:cs typeface="Arial" pitchFamily="34" charset="0"/>
              </a:rPr>
              <a:t>ag</a:t>
            </a:r>
            <a:r>
              <a:rPr lang="en-US" dirty="0" smtClean="0">
                <a:latin typeface="Arial" pitchFamily="34" charset="0"/>
                <a:cs typeface="Arial" pitchFamily="34" charset="0"/>
              </a:rPr>
              <a:t> equipment on a property that supports the same owner’s farm operation.</a:t>
            </a:r>
          </a:p>
          <a:p>
            <a:pPr lvl="1"/>
            <a:r>
              <a:rPr lang="en-US" dirty="0" smtClean="0">
                <a:latin typeface="Arial" pitchFamily="34" charset="0"/>
                <a:cs typeface="Arial" pitchFamily="34" charset="0"/>
              </a:rPr>
              <a:t>Intensive nursery stock production (split classify residential and agricultural so only productive land is </a:t>
            </a:r>
            <a:r>
              <a:rPr lang="en-US" dirty="0" err="1" smtClean="0">
                <a:latin typeface="Arial" pitchFamily="34" charset="0"/>
                <a:cs typeface="Arial" pitchFamily="34" charset="0"/>
              </a:rPr>
              <a:t>ag</a:t>
            </a:r>
            <a:r>
              <a:rPr lang="en-US" dirty="0" smtClean="0">
                <a:latin typeface="Arial" pitchFamily="34" charset="0"/>
                <a:cs typeface="Arial" pitchFamily="34" charset="0"/>
              </a:rPr>
              <a:t>).</a:t>
            </a:r>
          </a:p>
          <a:p>
            <a:pPr lvl="1"/>
            <a:r>
              <a:rPr lang="en-US" dirty="0" smtClean="0">
                <a:latin typeface="Arial" pitchFamily="34" charset="0"/>
                <a:cs typeface="Arial" pitchFamily="34" charset="0"/>
              </a:rPr>
              <a:t>Intensive fruit or vegetable market farming (also split classify res and </a:t>
            </a:r>
            <a:r>
              <a:rPr lang="en-US" dirty="0" err="1" smtClean="0">
                <a:latin typeface="Arial" pitchFamily="34" charset="0"/>
                <a:cs typeface="Arial" pitchFamily="34" charset="0"/>
              </a:rPr>
              <a:t>ag</a:t>
            </a:r>
            <a:r>
              <a:rPr lang="en-US" dirty="0" smtClean="0">
                <a:latin typeface="Arial" pitchFamily="34" charset="0"/>
                <a:cs typeface="Arial" pitchFamily="34" charset="0"/>
              </a:rPr>
              <a:t> class so only productive land is </a:t>
            </a:r>
            <a:r>
              <a:rPr lang="en-US" dirty="0" err="1" smtClean="0">
                <a:latin typeface="Arial" pitchFamily="34" charset="0"/>
                <a:cs typeface="Arial" pitchFamily="34" charset="0"/>
              </a:rPr>
              <a:t>ag</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Ag Class on Properties Less Than 11 Acres Improved with a Res Structure</a:t>
            </a:r>
            <a:endParaRPr lang="en-US" dirty="0">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Keep in mind that </a:t>
            </a:r>
            <a:r>
              <a:rPr lang="en-US" dirty="0" err="1" smtClean="0">
                <a:latin typeface="Arial" pitchFamily="34" charset="0"/>
                <a:cs typeface="Arial" pitchFamily="34" charset="0"/>
              </a:rPr>
              <a:t>ag</a:t>
            </a:r>
            <a:r>
              <a:rPr lang="en-US" dirty="0" smtClean="0">
                <a:latin typeface="Arial" pitchFamily="34" charset="0"/>
                <a:cs typeface="Arial" pitchFamily="34" charset="0"/>
              </a:rPr>
              <a:t> production for personal use does not result in </a:t>
            </a:r>
            <a:r>
              <a:rPr lang="en-US" dirty="0" err="1" smtClean="0">
                <a:latin typeface="Arial" pitchFamily="34" charset="0"/>
                <a:cs typeface="Arial" pitchFamily="34" charset="0"/>
              </a:rPr>
              <a:t>ag</a:t>
            </a:r>
            <a:r>
              <a:rPr lang="en-US" dirty="0" smtClean="0">
                <a:latin typeface="Arial" pitchFamily="34" charset="0"/>
                <a:cs typeface="Arial" pitchFamily="34" charset="0"/>
              </a:rPr>
              <a:t> class for property taxes.</a:t>
            </a:r>
          </a:p>
          <a:p>
            <a:r>
              <a:rPr lang="en-US" dirty="0" smtClean="0">
                <a:latin typeface="Arial" pitchFamily="34" charset="0"/>
                <a:cs typeface="Arial" pitchFamily="34" charset="0"/>
              </a:rPr>
              <a:t>When these scenarios come up, discuss them with the following individuals:</a:t>
            </a:r>
          </a:p>
          <a:p>
            <a:pPr lvl="1"/>
            <a:r>
              <a:rPr lang="en-US" dirty="0" smtClean="0">
                <a:latin typeface="Arial" pitchFamily="34" charset="0"/>
                <a:cs typeface="Arial" pitchFamily="34" charset="0"/>
              </a:rPr>
              <a:t>Your county assessor</a:t>
            </a:r>
          </a:p>
          <a:p>
            <a:pPr lvl="1"/>
            <a:r>
              <a:rPr lang="en-US" dirty="0" smtClean="0">
                <a:latin typeface="Arial" pitchFamily="34" charset="0"/>
                <a:cs typeface="Arial" pitchFamily="34" charset="0"/>
              </a:rPr>
              <a:t>Experienced appraisers in your office</a:t>
            </a:r>
          </a:p>
          <a:p>
            <a:pPr lvl="1"/>
            <a:r>
              <a:rPr lang="en-US" dirty="0" smtClean="0">
                <a:latin typeface="Arial" pitchFamily="34" charset="0"/>
                <a:cs typeface="Arial" pitchFamily="34" charset="0"/>
              </a:rPr>
              <a:t>Your regional representative</a:t>
            </a:r>
          </a:p>
          <a:p>
            <a:pPr lvl="1">
              <a:buNone/>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Minimal Ag Production </a:t>
            </a:r>
            <a:endParaRPr lang="en-US" dirty="0">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latin typeface="Arial" pitchFamily="34" charset="0"/>
                <a:cs typeface="Arial" pitchFamily="34" charset="0"/>
              </a:rPr>
              <a:t>Consider using the following resources:</a:t>
            </a:r>
          </a:p>
          <a:p>
            <a:pPr lvl="1">
              <a:buFont typeface="Arial" pitchFamily="34" charset="0"/>
              <a:buChar char="•"/>
            </a:pPr>
            <a:r>
              <a:rPr lang="en-US" dirty="0" smtClean="0">
                <a:latin typeface="Arial" pitchFamily="34" charset="0"/>
                <a:cs typeface="Arial" pitchFamily="34" charset="0"/>
              </a:rPr>
              <a:t>Department of Revenue Letter Database</a:t>
            </a:r>
          </a:p>
          <a:p>
            <a:pPr lvl="1">
              <a:buFont typeface="Arial" pitchFamily="34" charset="0"/>
              <a:buChar char="•"/>
            </a:pPr>
            <a:r>
              <a:rPr lang="en-US" dirty="0" smtClean="0">
                <a:latin typeface="Arial" pitchFamily="34" charset="0"/>
                <a:cs typeface="Arial" pitchFamily="34" charset="0"/>
              </a:rPr>
              <a:t>Minimal </a:t>
            </a:r>
            <a:r>
              <a:rPr lang="en-US" dirty="0" err="1" smtClean="0">
                <a:latin typeface="Arial" pitchFamily="34" charset="0"/>
                <a:cs typeface="Arial" pitchFamily="34" charset="0"/>
              </a:rPr>
              <a:t>ag</a:t>
            </a:r>
            <a:r>
              <a:rPr lang="en-US" dirty="0" smtClean="0">
                <a:latin typeface="Arial" pitchFamily="34" charset="0"/>
                <a:cs typeface="Arial" pitchFamily="34" charset="0"/>
              </a:rPr>
              <a:t> use policy in your office</a:t>
            </a:r>
          </a:p>
          <a:p>
            <a:pPr lvl="1">
              <a:buFont typeface="Arial" pitchFamily="34" charset="0"/>
              <a:buChar char="•"/>
            </a:pPr>
            <a:r>
              <a:rPr lang="en-US" dirty="0" smtClean="0">
                <a:latin typeface="Arial" pitchFamily="34" charset="0"/>
                <a:cs typeface="Arial" pitchFamily="34" charset="0"/>
              </a:rPr>
              <a:t>Examples to refer to in your office</a:t>
            </a:r>
          </a:p>
          <a:p>
            <a:pPr lvl="1">
              <a:buFont typeface="Arial" pitchFamily="34" charset="0"/>
              <a:buChar char="•"/>
            </a:pPr>
            <a:r>
              <a:rPr lang="en-US" dirty="0" smtClean="0">
                <a:latin typeface="Arial" pitchFamily="34" charset="0"/>
                <a:cs typeface="Arial" pitchFamily="34" charset="0"/>
              </a:rPr>
              <a:t>Guidelines or questions to ask property owners</a:t>
            </a:r>
          </a:p>
          <a:p>
            <a:pPr lvl="1">
              <a:buFont typeface="Arial" pitchFamily="34" charset="0"/>
              <a:buChar char="•"/>
            </a:pP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		</a:t>
            </a: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Minimal Ag Production </a:t>
            </a:r>
            <a:endParaRPr lang="en-US"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Minnesota Statute 273.13 Subdivision 23 defines agricultural property for property tax purposes in Minnesota. (posted on </a:t>
            </a:r>
            <a:r>
              <a:rPr lang="en-US" dirty="0" err="1" smtClean="0">
                <a:latin typeface="Arial" pitchFamily="34" charset="0"/>
                <a:cs typeface="Arial" pitchFamily="34" charset="0"/>
              </a:rPr>
              <a:t>Revisor</a:t>
            </a:r>
            <a:r>
              <a:rPr lang="en-US" dirty="0" smtClean="0">
                <a:latin typeface="Arial" pitchFamily="34" charset="0"/>
                <a:cs typeface="Arial" pitchFamily="34" charset="0"/>
              </a:rPr>
              <a:t> of Statutes website) </a:t>
            </a:r>
          </a:p>
          <a:p>
            <a:r>
              <a:rPr lang="en-US" dirty="0" smtClean="0">
                <a:latin typeface="Arial" pitchFamily="34" charset="0"/>
                <a:cs typeface="Arial" pitchFamily="34" charset="0"/>
              </a:rPr>
              <a:t>Minnesota Property Tax Administrator’s Manual Module #3, pages 17 through 24. (Posted on DOR website)</a:t>
            </a:r>
          </a:p>
          <a:p>
            <a:r>
              <a:rPr lang="en-US" dirty="0" smtClean="0">
                <a:latin typeface="Arial" pitchFamily="34" charset="0"/>
                <a:cs typeface="Arial" pitchFamily="34" charset="0"/>
              </a:rPr>
              <a:t>Department of Revenue Letter Manual Classification Section (posted on MAAO website)</a:t>
            </a:r>
          </a:p>
          <a:p>
            <a:pPr lvl="2"/>
            <a:endParaRPr lang="en-US" dirty="0" smtClean="0">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latin typeface="Arial" pitchFamily="34" charset="0"/>
                <a:cs typeface="Arial" pitchFamily="34" charset="0"/>
              </a:rPr>
              <a:t>What Is Agricultural Property?</a:t>
            </a:r>
            <a:endParaRPr lang="en-US" dirty="0">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1. At least 10 contiguous acres must be used to produce agricultural products in the preceding year.</a:t>
            </a:r>
          </a:p>
          <a:p>
            <a:r>
              <a:rPr lang="en-US" dirty="0" smtClean="0">
                <a:latin typeface="Arial" pitchFamily="34" charset="0"/>
                <a:cs typeface="Arial" pitchFamily="34" charset="0"/>
              </a:rPr>
              <a:t>2. The agricultural product(s) must be defined by MN Statute 273.13 </a:t>
            </a:r>
            <a:r>
              <a:rPr lang="en-US" dirty="0" err="1" smtClean="0">
                <a:latin typeface="Arial" pitchFamily="34" charset="0"/>
                <a:cs typeface="Arial" pitchFamily="34" charset="0"/>
              </a:rPr>
              <a:t>Subd</a:t>
            </a:r>
            <a:r>
              <a:rPr lang="en-US" dirty="0" smtClean="0">
                <a:latin typeface="Arial" pitchFamily="34" charset="0"/>
                <a:cs typeface="Arial" pitchFamily="34" charset="0"/>
              </a:rPr>
              <a:t>. 23.</a:t>
            </a:r>
          </a:p>
          <a:p>
            <a:r>
              <a:rPr lang="en-US" dirty="0" smtClean="0">
                <a:latin typeface="Arial" pitchFamily="34" charset="0"/>
                <a:cs typeface="Arial" pitchFamily="34" charset="0"/>
              </a:rPr>
              <a:t>3. The agricultural product(s) must be produced for sale.</a:t>
            </a:r>
          </a:p>
          <a:p>
            <a:r>
              <a:rPr lang="en-US" sz="2000" dirty="0" smtClean="0">
                <a:latin typeface="Arial" pitchFamily="34" charset="0"/>
                <a:cs typeface="Arial" pitchFamily="34" charset="0"/>
              </a:rPr>
              <a:t>Exceptions: land enrolled in CRP, RIM, or CREP also typically qualifies for productive </a:t>
            </a:r>
            <a:r>
              <a:rPr lang="en-US" sz="2000" dirty="0" err="1" smtClean="0">
                <a:latin typeface="Arial" pitchFamily="34" charset="0"/>
                <a:cs typeface="Arial" pitchFamily="34" charset="0"/>
              </a:rPr>
              <a:t>ag</a:t>
            </a:r>
            <a:r>
              <a:rPr lang="en-US" sz="2000" dirty="0" smtClean="0">
                <a:latin typeface="Arial" pitchFamily="34" charset="0"/>
                <a:cs typeface="Arial" pitchFamily="34" charset="0"/>
              </a:rPr>
              <a:t> land.  Intensive and exclusive uses also have different criteria and these will be covered later.</a:t>
            </a:r>
            <a:endParaRPr lang="en-US" sz="2000"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Three Points to Consider for Ag Class</a:t>
            </a:r>
            <a:endParaRPr lang="en-US" dirty="0">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Livestock Cattle Raised for Meat:</a:t>
            </a: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a:bodyPr>
          <a:lstStyle/>
          <a:p>
            <a:r>
              <a:rPr lang="en-US" dirty="0" smtClean="0">
                <a:latin typeface="Arial" pitchFamily="34" charset="0"/>
                <a:cs typeface="Arial" pitchFamily="34" charset="0"/>
              </a:rPr>
              <a:t>Photo </a:t>
            </a:r>
            <a:r>
              <a:rPr lang="en-US" smtClean="0">
                <a:latin typeface="Arial" pitchFamily="34" charset="0"/>
                <a:cs typeface="Arial" pitchFamily="34" charset="0"/>
              </a:rPr>
              <a:t>Examples of Ag Products</a:t>
            </a:r>
            <a:endParaRPr lang="en-US" dirty="0">
              <a:latin typeface="Arial" pitchFamily="34" charset="0"/>
              <a:cs typeface="Arial" pitchFamily="34" charset="0"/>
            </a:endParaRPr>
          </a:p>
        </p:txBody>
      </p:sp>
      <p:pic>
        <p:nvPicPr>
          <p:cNvPr id="2050" name="Picture 2" descr="\\thor\user$\mike.dangers\My Documents\Ag 101 Photos\holstein cattle and old shed.jpg"/>
          <p:cNvPicPr>
            <a:picLocks noChangeAspect="1" noChangeArrowheads="1"/>
          </p:cNvPicPr>
          <p:nvPr/>
        </p:nvPicPr>
        <p:blipFill>
          <a:blip r:embed="rId3" cstate="print"/>
          <a:srcRect/>
          <a:stretch>
            <a:fillRect/>
          </a:stretch>
        </p:blipFill>
        <p:spPr bwMode="auto">
          <a:xfrm>
            <a:off x="1752600" y="2133600"/>
            <a:ext cx="5680764" cy="4267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Livestock Pasture: Wooded Land that is Pastured and Non-Pastured</a:t>
            </a:r>
          </a:p>
          <a:p>
            <a:endParaRPr lang="en-US" dirty="0"/>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p>
        </p:txBody>
      </p:sp>
      <p:pic>
        <p:nvPicPr>
          <p:cNvPr id="69634" name="Picture 2" descr="\\thor\user$\mike.dangers\My Documents\Ag 101 Photos\pastured vs non pastured wooded property.PNG"/>
          <p:cNvPicPr>
            <a:picLocks noChangeAspect="1" noChangeArrowheads="1"/>
          </p:cNvPicPr>
          <p:nvPr/>
        </p:nvPicPr>
        <p:blipFill>
          <a:blip r:embed="rId3" cstate="print"/>
          <a:srcRect/>
          <a:stretch>
            <a:fillRect/>
          </a:stretch>
        </p:blipFill>
        <p:spPr bwMode="auto">
          <a:xfrm>
            <a:off x="1066800" y="2895600"/>
            <a:ext cx="6887537" cy="301032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Livestock: Sheep </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1266" name="Picture 2" descr="\\thor\user$\mike.dangers\My Documents\Ag 101 Photos\sheep barn.PNG"/>
          <p:cNvPicPr>
            <a:picLocks noChangeAspect="1" noChangeArrowheads="1"/>
          </p:cNvPicPr>
          <p:nvPr/>
        </p:nvPicPr>
        <p:blipFill>
          <a:blip r:embed="rId3" cstate="print"/>
          <a:srcRect/>
          <a:stretch>
            <a:fillRect/>
          </a:stretch>
        </p:blipFill>
        <p:spPr bwMode="auto">
          <a:xfrm>
            <a:off x="381000" y="2667000"/>
            <a:ext cx="4114997" cy="2719565"/>
          </a:xfrm>
          <a:prstGeom prst="rect">
            <a:avLst/>
          </a:prstGeom>
          <a:noFill/>
        </p:spPr>
      </p:pic>
      <p:pic>
        <p:nvPicPr>
          <p:cNvPr id="8194" name="Picture 2" descr="\\thor\user$\mike.dangers\My Documents\Ag 101 Photos\sheep barn hoop.jpg"/>
          <p:cNvPicPr>
            <a:picLocks noChangeAspect="1" noChangeArrowheads="1"/>
          </p:cNvPicPr>
          <p:nvPr/>
        </p:nvPicPr>
        <p:blipFill>
          <a:blip r:embed="rId4" cstate="print"/>
          <a:srcRect/>
          <a:stretch>
            <a:fillRect/>
          </a:stretch>
        </p:blipFill>
        <p:spPr bwMode="auto">
          <a:xfrm>
            <a:off x="4572000" y="2667000"/>
            <a:ext cx="3996966" cy="26924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Arial" pitchFamily="34" charset="0"/>
                <a:cs typeface="Arial" pitchFamily="34" charset="0"/>
              </a:rPr>
              <a:t>Livestock: Goats</a:t>
            </a:r>
            <a:endParaRPr lang="en-US"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Photo Examples of Each Ag Product</a:t>
            </a:r>
            <a:endParaRPr lang="en-US" dirty="0">
              <a:latin typeface="Arial" pitchFamily="34" charset="0"/>
              <a:cs typeface="Arial" pitchFamily="34" charset="0"/>
            </a:endParaRPr>
          </a:p>
        </p:txBody>
      </p:sp>
      <p:pic>
        <p:nvPicPr>
          <p:cNvPr id="12290" name="Picture 2" descr="\\thor\user$\mike.dangers\My Documents\Ag 101 Photos\goats feeding.jpg"/>
          <p:cNvPicPr>
            <a:picLocks noChangeAspect="1" noChangeArrowheads="1"/>
          </p:cNvPicPr>
          <p:nvPr/>
        </p:nvPicPr>
        <p:blipFill>
          <a:blip r:embed="rId3" cstate="print"/>
          <a:srcRect r="9188"/>
          <a:stretch>
            <a:fillRect/>
          </a:stretch>
        </p:blipFill>
        <p:spPr bwMode="auto">
          <a:xfrm>
            <a:off x="457200" y="2514600"/>
            <a:ext cx="3810000" cy="2786062"/>
          </a:xfrm>
          <a:prstGeom prst="rect">
            <a:avLst/>
          </a:prstGeom>
          <a:noFill/>
        </p:spPr>
      </p:pic>
      <p:pic>
        <p:nvPicPr>
          <p:cNvPr id="12291" name="Picture 3" descr="\\thor\user$\mike.dangers\My Documents\Ag 101 Photos\dairy goat barn.PNG"/>
          <p:cNvPicPr>
            <a:picLocks noChangeAspect="1" noChangeArrowheads="1"/>
          </p:cNvPicPr>
          <p:nvPr/>
        </p:nvPicPr>
        <p:blipFill>
          <a:blip r:embed="rId4" cstate="print"/>
          <a:srcRect r="5922" b="20465"/>
          <a:stretch>
            <a:fillRect/>
          </a:stretch>
        </p:blipFill>
        <p:spPr bwMode="auto">
          <a:xfrm>
            <a:off x="4343400" y="2514600"/>
            <a:ext cx="4444179" cy="28194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1196</TotalTime>
  <Words>1660</Words>
  <Application>Microsoft Office PowerPoint</Application>
  <PresentationFormat>On-screen Show (4:3)</PresentationFormat>
  <Paragraphs>173</Paragraphs>
  <Slides>39</Slides>
  <Notes>34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Paper</vt:lpstr>
      <vt:lpstr>What Is Agricultural Property?</vt:lpstr>
      <vt:lpstr>Ag 101 Seminar</vt:lpstr>
      <vt:lpstr>What Is Agricultural Property?</vt:lpstr>
      <vt:lpstr>What Is Agricultural Property?</vt:lpstr>
      <vt:lpstr>Three Points to Consider for Ag Class</vt:lpstr>
      <vt:lpstr>Photo Examples of Ag Products</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Photo Examples of Each Ag Product</vt:lpstr>
      <vt:lpstr>Verification of Ag Class</vt:lpstr>
      <vt:lpstr>Verification of Ag Class</vt:lpstr>
      <vt:lpstr>Verification of Ag Class</vt:lpstr>
      <vt:lpstr>Verification of Ag Class</vt:lpstr>
      <vt:lpstr>Intensive Ag Use Operations</vt:lpstr>
      <vt:lpstr>Exculsive Use Qualifies as Ag Class</vt:lpstr>
      <vt:lpstr>Aerial Photo Example of Exclusive Use</vt:lpstr>
      <vt:lpstr>Ag Class on Properties Less Than 11 Acres Improved with a Res Structure</vt:lpstr>
      <vt:lpstr>Minimal Ag Production </vt:lpstr>
      <vt:lpstr>Minimal Ag Production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101 Seminar</dc:title>
  <dc:creator>mike.dangers</dc:creator>
  <cp:lastModifiedBy>Keith Kern</cp:lastModifiedBy>
  <cp:revision>113</cp:revision>
  <dcterms:created xsi:type="dcterms:W3CDTF">2014-03-10T12:32:27Z</dcterms:created>
  <dcterms:modified xsi:type="dcterms:W3CDTF">2014-10-16T13:39:37Z</dcterms:modified>
</cp:coreProperties>
</file>